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78" r:id="rId9"/>
    <p:sldId id="262" r:id="rId10"/>
    <p:sldId id="263" r:id="rId11"/>
    <p:sldId id="277" r:id="rId12"/>
    <p:sldId id="271" r:id="rId13"/>
    <p:sldId id="275" r:id="rId14"/>
    <p:sldId id="264" r:id="rId15"/>
    <p:sldId id="279" r:id="rId16"/>
    <p:sldId id="280" r:id="rId17"/>
    <p:sldId id="281" r:id="rId18"/>
    <p:sldId id="265" r:id="rId19"/>
    <p:sldId id="266" r:id="rId20"/>
    <p:sldId id="272" r:id="rId21"/>
    <p:sldId id="267" r:id="rId22"/>
    <p:sldId id="276" r:id="rId23"/>
    <p:sldId id="273" r:id="rId24"/>
    <p:sldId id="268" r:id="rId25"/>
    <p:sldId id="269" r:id="rId26"/>
    <p:sldId id="27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9335C3-FB3C-43C9-B5DF-D0003888A92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7481F3-150A-4852-B758-2151A6F90089}">
      <dgm:prSet phldrT="[Текст]"/>
      <dgm:spPr/>
      <dgm:t>
        <a:bodyPr/>
        <a:lstStyle/>
        <a:p>
          <a:r>
            <a:rPr lang="ru-RU" b="1" dirty="0" smtClean="0"/>
            <a:t>Искусственный отбор</a:t>
          </a:r>
          <a:endParaRPr lang="ru-RU" b="1" dirty="0"/>
        </a:p>
      </dgm:t>
    </dgm:pt>
    <dgm:pt modelId="{F8C9AAE9-87C7-41E5-A262-0AD2A345DDB1}" type="parTrans" cxnId="{201A5E9C-F82A-4803-8865-BA0F97A70371}">
      <dgm:prSet/>
      <dgm:spPr/>
      <dgm:t>
        <a:bodyPr/>
        <a:lstStyle/>
        <a:p>
          <a:endParaRPr lang="ru-RU"/>
        </a:p>
      </dgm:t>
    </dgm:pt>
    <dgm:pt modelId="{F0807A2A-B5EC-49AC-8C30-D8ED41982E33}" type="sibTrans" cxnId="{201A5E9C-F82A-4803-8865-BA0F97A70371}">
      <dgm:prSet/>
      <dgm:spPr/>
      <dgm:t>
        <a:bodyPr/>
        <a:lstStyle/>
        <a:p>
          <a:endParaRPr lang="ru-RU"/>
        </a:p>
      </dgm:t>
    </dgm:pt>
    <dgm:pt modelId="{ACB236C0-1414-457A-B2F5-6026328F3317}">
      <dgm:prSet phldrT="[Текст]"/>
      <dgm:spPr/>
      <dgm:t>
        <a:bodyPr/>
        <a:lstStyle/>
        <a:p>
          <a:r>
            <a:rPr lang="ru-RU" dirty="0" smtClean="0"/>
            <a:t>Сознательный (методический)</a:t>
          </a:r>
          <a:endParaRPr lang="ru-RU" dirty="0"/>
        </a:p>
      </dgm:t>
    </dgm:pt>
    <dgm:pt modelId="{A7F42EE6-6931-4A2D-95BB-CE6A517A7368}" type="parTrans" cxnId="{F518A336-DD72-4B98-89C3-24DF44C31E9E}">
      <dgm:prSet/>
      <dgm:spPr/>
      <dgm:t>
        <a:bodyPr/>
        <a:lstStyle/>
        <a:p>
          <a:endParaRPr lang="ru-RU"/>
        </a:p>
      </dgm:t>
    </dgm:pt>
    <dgm:pt modelId="{732B4E68-8E25-4D22-811C-ECFBDB602A54}" type="sibTrans" cxnId="{F518A336-DD72-4B98-89C3-24DF44C31E9E}">
      <dgm:prSet/>
      <dgm:spPr/>
      <dgm:t>
        <a:bodyPr/>
        <a:lstStyle/>
        <a:p>
          <a:endParaRPr lang="ru-RU"/>
        </a:p>
      </dgm:t>
    </dgm:pt>
    <dgm:pt modelId="{30A8DFB9-530D-4D35-8A25-FAE8E07BBA36}">
      <dgm:prSet phldrT="[Текст]"/>
      <dgm:spPr/>
      <dgm:t>
        <a:bodyPr/>
        <a:lstStyle/>
        <a:p>
          <a:r>
            <a:rPr lang="ru-RU" dirty="0" smtClean="0"/>
            <a:t>Бессознательный (стихийный)</a:t>
          </a:r>
          <a:endParaRPr lang="ru-RU" dirty="0"/>
        </a:p>
      </dgm:t>
    </dgm:pt>
    <dgm:pt modelId="{B295918E-A831-40C8-B418-16EFB3DE5477}" type="parTrans" cxnId="{BA4A10BE-606B-4410-A1CB-F5201F043262}">
      <dgm:prSet/>
      <dgm:spPr/>
      <dgm:t>
        <a:bodyPr/>
        <a:lstStyle/>
        <a:p>
          <a:endParaRPr lang="ru-RU"/>
        </a:p>
      </dgm:t>
    </dgm:pt>
    <dgm:pt modelId="{CDF3951C-003D-43D0-B6DE-F3BFE72B50F3}" type="sibTrans" cxnId="{BA4A10BE-606B-4410-A1CB-F5201F043262}">
      <dgm:prSet/>
      <dgm:spPr/>
      <dgm:t>
        <a:bodyPr/>
        <a:lstStyle/>
        <a:p>
          <a:endParaRPr lang="ru-RU"/>
        </a:p>
      </dgm:t>
    </dgm:pt>
    <dgm:pt modelId="{55EBCE71-53C1-490A-80D3-21A1E45920D8}" type="pres">
      <dgm:prSet presAssocID="{569335C3-FB3C-43C9-B5DF-D0003888A9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97273B-C8B6-4EC6-B59B-471A2256FCC2}" type="pres">
      <dgm:prSet presAssocID="{407481F3-150A-4852-B758-2151A6F90089}" presName="hierRoot1" presStyleCnt="0"/>
      <dgm:spPr/>
    </dgm:pt>
    <dgm:pt modelId="{7C64DAA5-6B68-4242-A710-14289411A542}" type="pres">
      <dgm:prSet presAssocID="{407481F3-150A-4852-B758-2151A6F90089}" presName="composite" presStyleCnt="0"/>
      <dgm:spPr/>
    </dgm:pt>
    <dgm:pt modelId="{4ED8CBEE-6697-45E6-B446-D05C57185A25}" type="pres">
      <dgm:prSet presAssocID="{407481F3-150A-4852-B758-2151A6F90089}" presName="background" presStyleLbl="node0" presStyleIdx="0" presStyleCnt="1"/>
      <dgm:spPr/>
    </dgm:pt>
    <dgm:pt modelId="{888E9C86-3476-47F6-A7C5-FB5D9EB9D24B}" type="pres">
      <dgm:prSet presAssocID="{407481F3-150A-4852-B758-2151A6F9008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D3D708-3FB3-4BDF-ACE6-3056EEA60D4C}" type="pres">
      <dgm:prSet presAssocID="{407481F3-150A-4852-B758-2151A6F90089}" presName="hierChild2" presStyleCnt="0"/>
      <dgm:spPr/>
    </dgm:pt>
    <dgm:pt modelId="{616D29BA-E169-4232-87AC-CA5F967622A9}" type="pres">
      <dgm:prSet presAssocID="{A7F42EE6-6931-4A2D-95BB-CE6A517A736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F1F5996-A57D-4833-AACE-BB995509C153}" type="pres">
      <dgm:prSet presAssocID="{ACB236C0-1414-457A-B2F5-6026328F3317}" presName="hierRoot2" presStyleCnt="0"/>
      <dgm:spPr/>
    </dgm:pt>
    <dgm:pt modelId="{08D3CA06-F0DD-40DC-BEA7-DE10E776C92B}" type="pres">
      <dgm:prSet presAssocID="{ACB236C0-1414-457A-B2F5-6026328F3317}" presName="composite2" presStyleCnt="0"/>
      <dgm:spPr/>
    </dgm:pt>
    <dgm:pt modelId="{4FACDB2D-CD40-4FF7-8BD2-0BDBED267CFF}" type="pres">
      <dgm:prSet presAssocID="{ACB236C0-1414-457A-B2F5-6026328F3317}" presName="background2" presStyleLbl="node2" presStyleIdx="0" presStyleCnt="2"/>
      <dgm:spPr/>
    </dgm:pt>
    <dgm:pt modelId="{C855387B-946F-411B-860D-705A477468F7}" type="pres">
      <dgm:prSet presAssocID="{ACB236C0-1414-457A-B2F5-6026328F331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148F52-153A-4723-A671-DB972AB66CD6}" type="pres">
      <dgm:prSet presAssocID="{ACB236C0-1414-457A-B2F5-6026328F3317}" presName="hierChild3" presStyleCnt="0"/>
      <dgm:spPr/>
    </dgm:pt>
    <dgm:pt modelId="{4138CD1F-09AB-4180-A700-4CF71BF26ADB}" type="pres">
      <dgm:prSet presAssocID="{B295918E-A831-40C8-B418-16EFB3DE547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8DD7637-5AC9-4AF5-86BE-1BF253080130}" type="pres">
      <dgm:prSet presAssocID="{30A8DFB9-530D-4D35-8A25-FAE8E07BBA36}" presName="hierRoot2" presStyleCnt="0"/>
      <dgm:spPr/>
    </dgm:pt>
    <dgm:pt modelId="{B6CB0BD7-D08C-4EF0-ABCA-17A1213FA375}" type="pres">
      <dgm:prSet presAssocID="{30A8DFB9-530D-4D35-8A25-FAE8E07BBA36}" presName="composite2" presStyleCnt="0"/>
      <dgm:spPr/>
    </dgm:pt>
    <dgm:pt modelId="{1D7C825C-B980-4FD5-8CA9-6ACC86EEC43A}" type="pres">
      <dgm:prSet presAssocID="{30A8DFB9-530D-4D35-8A25-FAE8E07BBA36}" presName="background2" presStyleLbl="node2" presStyleIdx="1" presStyleCnt="2"/>
      <dgm:spPr/>
    </dgm:pt>
    <dgm:pt modelId="{206DEDDB-629B-4BF0-908B-AA43833CCEF6}" type="pres">
      <dgm:prSet presAssocID="{30A8DFB9-530D-4D35-8A25-FAE8E07BBA3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5F3D22-1D42-4503-89DA-4544B3C11B77}" type="pres">
      <dgm:prSet presAssocID="{30A8DFB9-530D-4D35-8A25-FAE8E07BBA36}" presName="hierChild3" presStyleCnt="0"/>
      <dgm:spPr/>
    </dgm:pt>
  </dgm:ptLst>
  <dgm:cxnLst>
    <dgm:cxn modelId="{0B948F7D-83B8-4672-9ECD-3755E633ACE0}" type="presOf" srcId="{30A8DFB9-530D-4D35-8A25-FAE8E07BBA36}" destId="{206DEDDB-629B-4BF0-908B-AA43833CCEF6}" srcOrd="0" destOrd="0" presId="urn:microsoft.com/office/officeart/2005/8/layout/hierarchy1"/>
    <dgm:cxn modelId="{F518A336-DD72-4B98-89C3-24DF44C31E9E}" srcId="{407481F3-150A-4852-B758-2151A6F90089}" destId="{ACB236C0-1414-457A-B2F5-6026328F3317}" srcOrd="0" destOrd="0" parTransId="{A7F42EE6-6931-4A2D-95BB-CE6A517A7368}" sibTransId="{732B4E68-8E25-4D22-811C-ECFBDB602A54}"/>
    <dgm:cxn modelId="{BA4A10BE-606B-4410-A1CB-F5201F043262}" srcId="{407481F3-150A-4852-B758-2151A6F90089}" destId="{30A8DFB9-530D-4D35-8A25-FAE8E07BBA36}" srcOrd="1" destOrd="0" parTransId="{B295918E-A831-40C8-B418-16EFB3DE5477}" sibTransId="{CDF3951C-003D-43D0-B6DE-F3BFE72B50F3}"/>
    <dgm:cxn modelId="{C730A357-1924-4039-825C-6C848663FBC7}" type="presOf" srcId="{A7F42EE6-6931-4A2D-95BB-CE6A517A7368}" destId="{616D29BA-E169-4232-87AC-CA5F967622A9}" srcOrd="0" destOrd="0" presId="urn:microsoft.com/office/officeart/2005/8/layout/hierarchy1"/>
    <dgm:cxn modelId="{201A5E9C-F82A-4803-8865-BA0F97A70371}" srcId="{569335C3-FB3C-43C9-B5DF-D0003888A921}" destId="{407481F3-150A-4852-B758-2151A6F90089}" srcOrd="0" destOrd="0" parTransId="{F8C9AAE9-87C7-41E5-A262-0AD2A345DDB1}" sibTransId="{F0807A2A-B5EC-49AC-8C30-D8ED41982E33}"/>
    <dgm:cxn modelId="{5FE87B49-41A6-4F91-964B-CE4D1001A74B}" type="presOf" srcId="{569335C3-FB3C-43C9-B5DF-D0003888A921}" destId="{55EBCE71-53C1-490A-80D3-21A1E45920D8}" srcOrd="0" destOrd="0" presId="urn:microsoft.com/office/officeart/2005/8/layout/hierarchy1"/>
    <dgm:cxn modelId="{AD610BF8-AE3D-4E2F-BAB0-F785A319EC63}" type="presOf" srcId="{ACB236C0-1414-457A-B2F5-6026328F3317}" destId="{C855387B-946F-411B-860D-705A477468F7}" srcOrd="0" destOrd="0" presId="urn:microsoft.com/office/officeart/2005/8/layout/hierarchy1"/>
    <dgm:cxn modelId="{E06EA02F-3999-49D4-B99F-DC48D2BB88E0}" type="presOf" srcId="{B295918E-A831-40C8-B418-16EFB3DE5477}" destId="{4138CD1F-09AB-4180-A700-4CF71BF26ADB}" srcOrd="0" destOrd="0" presId="urn:microsoft.com/office/officeart/2005/8/layout/hierarchy1"/>
    <dgm:cxn modelId="{1579AC19-D544-4DE1-A399-3EAF5648D2C2}" type="presOf" srcId="{407481F3-150A-4852-B758-2151A6F90089}" destId="{888E9C86-3476-47F6-A7C5-FB5D9EB9D24B}" srcOrd="0" destOrd="0" presId="urn:microsoft.com/office/officeart/2005/8/layout/hierarchy1"/>
    <dgm:cxn modelId="{89BC2EBB-53F6-4AC4-917E-B0A80B440F26}" type="presParOf" srcId="{55EBCE71-53C1-490A-80D3-21A1E45920D8}" destId="{0897273B-C8B6-4EC6-B59B-471A2256FCC2}" srcOrd="0" destOrd="0" presId="urn:microsoft.com/office/officeart/2005/8/layout/hierarchy1"/>
    <dgm:cxn modelId="{164D1E30-868A-4349-8C6C-3CFCCE5ABFBC}" type="presParOf" srcId="{0897273B-C8B6-4EC6-B59B-471A2256FCC2}" destId="{7C64DAA5-6B68-4242-A710-14289411A542}" srcOrd="0" destOrd="0" presId="urn:microsoft.com/office/officeart/2005/8/layout/hierarchy1"/>
    <dgm:cxn modelId="{1EF4D17C-AD41-4E79-953F-0D8C41F2001E}" type="presParOf" srcId="{7C64DAA5-6B68-4242-A710-14289411A542}" destId="{4ED8CBEE-6697-45E6-B446-D05C57185A25}" srcOrd="0" destOrd="0" presId="urn:microsoft.com/office/officeart/2005/8/layout/hierarchy1"/>
    <dgm:cxn modelId="{08E3B0E6-8F13-4B25-8547-CC90C7B06B68}" type="presParOf" srcId="{7C64DAA5-6B68-4242-A710-14289411A542}" destId="{888E9C86-3476-47F6-A7C5-FB5D9EB9D24B}" srcOrd="1" destOrd="0" presId="urn:microsoft.com/office/officeart/2005/8/layout/hierarchy1"/>
    <dgm:cxn modelId="{399ACCDD-BFA3-400D-AE3A-E442787E6497}" type="presParOf" srcId="{0897273B-C8B6-4EC6-B59B-471A2256FCC2}" destId="{24D3D708-3FB3-4BDF-ACE6-3056EEA60D4C}" srcOrd="1" destOrd="0" presId="urn:microsoft.com/office/officeart/2005/8/layout/hierarchy1"/>
    <dgm:cxn modelId="{EE457CAC-D604-469F-A545-9B344457464F}" type="presParOf" srcId="{24D3D708-3FB3-4BDF-ACE6-3056EEA60D4C}" destId="{616D29BA-E169-4232-87AC-CA5F967622A9}" srcOrd="0" destOrd="0" presId="urn:microsoft.com/office/officeart/2005/8/layout/hierarchy1"/>
    <dgm:cxn modelId="{29CA74D4-01D4-4394-8BFA-89143CC7AF7E}" type="presParOf" srcId="{24D3D708-3FB3-4BDF-ACE6-3056EEA60D4C}" destId="{DF1F5996-A57D-4833-AACE-BB995509C153}" srcOrd="1" destOrd="0" presId="urn:microsoft.com/office/officeart/2005/8/layout/hierarchy1"/>
    <dgm:cxn modelId="{51BAC5F8-A6EC-42E5-820B-09489008026C}" type="presParOf" srcId="{DF1F5996-A57D-4833-AACE-BB995509C153}" destId="{08D3CA06-F0DD-40DC-BEA7-DE10E776C92B}" srcOrd="0" destOrd="0" presId="urn:microsoft.com/office/officeart/2005/8/layout/hierarchy1"/>
    <dgm:cxn modelId="{5C3C1A71-F722-47E1-B42A-8731396DFA56}" type="presParOf" srcId="{08D3CA06-F0DD-40DC-BEA7-DE10E776C92B}" destId="{4FACDB2D-CD40-4FF7-8BD2-0BDBED267CFF}" srcOrd="0" destOrd="0" presId="urn:microsoft.com/office/officeart/2005/8/layout/hierarchy1"/>
    <dgm:cxn modelId="{C104DBC3-3450-46A9-91A3-BD3F3ECAB2FF}" type="presParOf" srcId="{08D3CA06-F0DD-40DC-BEA7-DE10E776C92B}" destId="{C855387B-946F-411B-860D-705A477468F7}" srcOrd="1" destOrd="0" presId="urn:microsoft.com/office/officeart/2005/8/layout/hierarchy1"/>
    <dgm:cxn modelId="{7D14AD63-7D81-446A-A78F-1DE2D4AC670E}" type="presParOf" srcId="{DF1F5996-A57D-4833-AACE-BB995509C153}" destId="{AC148F52-153A-4723-A671-DB972AB66CD6}" srcOrd="1" destOrd="0" presId="urn:microsoft.com/office/officeart/2005/8/layout/hierarchy1"/>
    <dgm:cxn modelId="{0D60F141-40BB-4AAC-9573-8280D20AF52D}" type="presParOf" srcId="{24D3D708-3FB3-4BDF-ACE6-3056EEA60D4C}" destId="{4138CD1F-09AB-4180-A700-4CF71BF26ADB}" srcOrd="2" destOrd="0" presId="urn:microsoft.com/office/officeart/2005/8/layout/hierarchy1"/>
    <dgm:cxn modelId="{C58BF28A-EF0B-453D-938E-55FDB287F223}" type="presParOf" srcId="{24D3D708-3FB3-4BDF-ACE6-3056EEA60D4C}" destId="{F8DD7637-5AC9-4AF5-86BE-1BF253080130}" srcOrd="3" destOrd="0" presId="urn:microsoft.com/office/officeart/2005/8/layout/hierarchy1"/>
    <dgm:cxn modelId="{8D0C098B-E66F-45A9-932A-736BD2E5038E}" type="presParOf" srcId="{F8DD7637-5AC9-4AF5-86BE-1BF253080130}" destId="{B6CB0BD7-D08C-4EF0-ABCA-17A1213FA375}" srcOrd="0" destOrd="0" presId="urn:microsoft.com/office/officeart/2005/8/layout/hierarchy1"/>
    <dgm:cxn modelId="{C49531A1-0515-4003-94F6-2EADDF96CA99}" type="presParOf" srcId="{B6CB0BD7-D08C-4EF0-ABCA-17A1213FA375}" destId="{1D7C825C-B980-4FD5-8CA9-6ACC86EEC43A}" srcOrd="0" destOrd="0" presId="urn:microsoft.com/office/officeart/2005/8/layout/hierarchy1"/>
    <dgm:cxn modelId="{BEBA1924-0E34-4639-B99B-263BA35DA9EF}" type="presParOf" srcId="{B6CB0BD7-D08C-4EF0-ABCA-17A1213FA375}" destId="{206DEDDB-629B-4BF0-908B-AA43833CCEF6}" srcOrd="1" destOrd="0" presId="urn:microsoft.com/office/officeart/2005/8/layout/hierarchy1"/>
    <dgm:cxn modelId="{D1BC7CDC-B0C1-4AE5-8D9E-A0A130B2135F}" type="presParOf" srcId="{F8DD7637-5AC9-4AF5-86BE-1BF253080130}" destId="{675F3D22-1D42-4503-89DA-4544B3C11B77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EC2E2-4AC6-4D2C-B625-FE9C4266CEB2}" type="datetimeFigureOut">
              <a:rPr lang="ru-RU" smtClean="0"/>
              <a:pPr/>
              <a:t>17.07.2009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E80B9-2C2D-4DDD-9A0D-94A121E07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EC2E2-4AC6-4D2C-B625-FE9C4266CEB2}" type="datetimeFigureOut">
              <a:rPr lang="ru-RU" smtClean="0"/>
              <a:pPr/>
              <a:t>17.07.2009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E80B9-2C2D-4DDD-9A0D-94A121E07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EC2E2-4AC6-4D2C-B625-FE9C4266CEB2}" type="datetimeFigureOut">
              <a:rPr lang="ru-RU" smtClean="0"/>
              <a:pPr/>
              <a:t>17.07.2009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E80B9-2C2D-4DDD-9A0D-94A121E07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EC2E2-4AC6-4D2C-B625-FE9C4266CEB2}" type="datetimeFigureOut">
              <a:rPr lang="ru-RU" smtClean="0"/>
              <a:pPr/>
              <a:t>17.07.2009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E80B9-2C2D-4DDD-9A0D-94A121E07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EC2E2-4AC6-4D2C-B625-FE9C4266CEB2}" type="datetimeFigureOut">
              <a:rPr lang="ru-RU" smtClean="0"/>
              <a:pPr/>
              <a:t>17.07.2009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E80B9-2C2D-4DDD-9A0D-94A121E07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EC2E2-4AC6-4D2C-B625-FE9C4266CEB2}" type="datetimeFigureOut">
              <a:rPr lang="ru-RU" smtClean="0"/>
              <a:pPr/>
              <a:t>17.07.2009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E80B9-2C2D-4DDD-9A0D-94A121E07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EC2E2-4AC6-4D2C-B625-FE9C4266CEB2}" type="datetimeFigureOut">
              <a:rPr lang="ru-RU" smtClean="0"/>
              <a:pPr/>
              <a:t>17.07.2009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E80B9-2C2D-4DDD-9A0D-94A121E07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EC2E2-4AC6-4D2C-B625-FE9C4266CEB2}" type="datetimeFigureOut">
              <a:rPr lang="ru-RU" smtClean="0"/>
              <a:pPr/>
              <a:t>17.07.2009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E80B9-2C2D-4DDD-9A0D-94A121E07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EC2E2-4AC6-4D2C-B625-FE9C4266CEB2}" type="datetimeFigureOut">
              <a:rPr lang="ru-RU" smtClean="0"/>
              <a:pPr/>
              <a:t>17.07.2009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E80B9-2C2D-4DDD-9A0D-94A121E07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EC2E2-4AC6-4D2C-B625-FE9C4266CEB2}" type="datetimeFigureOut">
              <a:rPr lang="ru-RU" smtClean="0"/>
              <a:pPr/>
              <a:t>17.07.2009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E80B9-2C2D-4DDD-9A0D-94A121E07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EC2E2-4AC6-4D2C-B625-FE9C4266CEB2}" type="datetimeFigureOut">
              <a:rPr lang="ru-RU" smtClean="0"/>
              <a:pPr/>
              <a:t>17.07.2009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E80B9-2C2D-4DDD-9A0D-94A121E071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5EC2E2-4AC6-4D2C-B625-FE9C4266CEB2}" type="datetimeFigureOut">
              <a:rPr lang="ru-RU" smtClean="0"/>
              <a:pPr/>
              <a:t>17.07.2009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6AE80B9-2C2D-4DDD-9A0D-94A121E07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928670"/>
            <a:ext cx="7772400" cy="350046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Учение Ч.Дарвина об искусственном отборе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00826" y="5357826"/>
            <a:ext cx="1779636" cy="670366"/>
          </a:xfrm>
        </p:spPr>
        <p:txBody>
          <a:bodyPr/>
          <a:lstStyle/>
          <a:p>
            <a:pPr algn="ctr"/>
            <a:r>
              <a:rPr lang="ru-RU" b="1" dirty="0" smtClean="0"/>
              <a:t>11 класс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агетная рамка 17"/>
          <p:cNvSpPr/>
          <p:nvPr/>
        </p:nvSpPr>
        <p:spPr>
          <a:xfrm>
            <a:off x="3286116" y="2857496"/>
            <a:ext cx="2857520" cy="264320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F:\МОИ ДОКУМЕНТЫ-2\картинки биология\позвоночные животные\млекопитающие\кот лесной дальневосточный.jpg"/>
          <p:cNvPicPr>
            <a:picLocks noChangeAspect="1" noChangeArrowheads="1"/>
          </p:cNvPicPr>
          <p:nvPr/>
        </p:nvPicPr>
        <p:blipFill>
          <a:blip r:embed="rId2"/>
          <a:srcRect l="42187" t="18878" r="12673" b="26947"/>
          <a:stretch>
            <a:fillRect/>
          </a:stretch>
        </p:blipFill>
        <p:spPr bwMode="auto">
          <a:xfrm>
            <a:off x="3643306" y="3214686"/>
            <a:ext cx="2214578" cy="20016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43306" y="5715016"/>
            <a:ext cx="214314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Дикий лесной кот</a:t>
            </a:r>
            <a:endParaRPr lang="ru-RU" dirty="0"/>
          </a:p>
        </p:txBody>
      </p:sp>
      <p:pic>
        <p:nvPicPr>
          <p:cNvPr id="5123" name="Picture 3" descr="F:\МОИ ДОКУМЕНТЫ-2\картинки биология\позвоночные животные\породы животных\породы кошек\ангорская кошка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71650" cy="19716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000240"/>
            <a:ext cx="178591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Ангорская</a:t>
            </a:r>
            <a:endParaRPr lang="ru-RU" dirty="0"/>
          </a:p>
        </p:txBody>
      </p:sp>
      <p:pic>
        <p:nvPicPr>
          <p:cNvPr id="5124" name="Picture 4" descr="F:\МОИ ДОКУМЕНТЫ-2\картинки биология\позвоночные животные\породы животных\породы кошек\бурма голубая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43182"/>
            <a:ext cx="1771650" cy="19716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714884"/>
            <a:ext cx="178591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Бурма</a:t>
            </a:r>
            <a:endParaRPr lang="ru-RU" dirty="0"/>
          </a:p>
        </p:txBody>
      </p:sp>
      <p:pic>
        <p:nvPicPr>
          <p:cNvPr id="5125" name="Picture 5" descr="F:\МОИ ДОКУМЕНТЫ-2\картинки биология\позвоночные животные\породы животных\породы кошек\корат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0"/>
            <a:ext cx="1571636" cy="174907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71670" y="1928802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Корат</a:t>
            </a:r>
            <a:endParaRPr lang="ru-RU" dirty="0"/>
          </a:p>
        </p:txBody>
      </p:sp>
      <p:pic>
        <p:nvPicPr>
          <p:cNvPr id="5126" name="Picture 6" descr="F:\МОИ ДОКУМЕНТЫ-2\картинки биология\позвоночные животные\породы животных\породы кошек\кошка бенгальская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0"/>
            <a:ext cx="1571636" cy="174907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714744" y="1857364"/>
            <a:ext cx="178595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Бенгальская</a:t>
            </a:r>
            <a:endParaRPr lang="ru-RU" dirty="0"/>
          </a:p>
        </p:txBody>
      </p:sp>
      <p:pic>
        <p:nvPicPr>
          <p:cNvPr id="5127" name="Picture 7" descr="F:\МОИ ДОКУМЕНТЫ-2\картинки биология\позвоночные животные\породы животных\породы кошек\кошка бомбейская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0"/>
            <a:ext cx="1604745" cy="178592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572132" y="1857364"/>
            <a:ext cx="164307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Бомбейская</a:t>
            </a:r>
            <a:endParaRPr lang="ru-RU" dirty="0"/>
          </a:p>
        </p:txBody>
      </p:sp>
      <p:pic>
        <p:nvPicPr>
          <p:cNvPr id="5128" name="Picture 8" descr="F:\МОИ ДОКУМЕНТЫ-2\картинки биология\позвоночные животные\породы животных\породы кошек\кошка персидская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2571744"/>
            <a:ext cx="1771650" cy="197167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215206" y="4643446"/>
            <a:ext cx="171451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Персидская</a:t>
            </a:r>
            <a:endParaRPr lang="ru-RU" dirty="0"/>
          </a:p>
        </p:txBody>
      </p:sp>
      <p:pic>
        <p:nvPicPr>
          <p:cNvPr id="5129" name="Picture 9" descr="F:\МОИ ДОКУМЕНТЫ-2\картинки биология\позвоночные животные\породы животных\породы кошек\сфинск донской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5" y="0"/>
            <a:ext cx="1857356" cy="157158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572396" y="1643050"/>
            <a:ext cx="15716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Сфинск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ои документы\куры предок и породы.gif"/>
          <p:cNvPicPr>
            <a:picLocks noChangeAspect="1" noChangeArrowheads="1"/>
          </p:cNvPicPr>
          <p:nvPr/>
        </p:nvPicPr>
        <p:blipFill>
          <a:blip r:embed="rId2"/>
          <a:srcRect l="3525" t="17197" r="5128" b="6948"/>
          <a:stretch>
            <a:fillRect/>
          </a:stretch>
        </p:blipFill>
        <p:spPr bwMode="auto">
          <a:xfrm>
            <a:off x="142844" y="714356"/>
            <a:ext cx="8757721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ОИ ДОКУМЕНТЫ-2\картинки биология\общая биология\эволюция\искусственный отбор\разновидности капусты 7 к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770" y="571480"/>
            <a:ext cx="8142459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507209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Ч.Дарвин сделал вывод: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4000496" y="4929198"/>
            <a:ext cx="85725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857356" y="2643182"/>
            <a:ext cx="85725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00496" y="2643182"/>
            <a:ext cx="85725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43636" y="2643182"/>
            <a:ext cx="85725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4286248" y="3643314"/>
            <a:ext cx="285752" cy="11430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9014584">
            <a:off x="2963516" y="3701095"/>
            <a:ext cx="357190" cy="13157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2566259">
            <a:off x="5415856" y="3780942"/>
            <a:ext cx="357190" cy="1325351"/>
          </a:xfrm>
          <a:prstGeom prst="upArrow">
            <a:avLst>
              <a:gd name="adj1" fmla="val 50000"/>
              <a:gd name="adj2" fmla="val 63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278608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Культурные растения и домашние животные служат для удовлетворения потребностей человека</a:t>
            </a:r>
            <a:endParaRPr lang="ru-RU" sz="4000" dirty="0"/>
          </a:p>
        </p:txBody>
      </p:sp>
      <p:pic>
        <p:nvPicPr>
          <p:cNvPr id="6146" name="Picture 2" descr="F:\МОИ ДОКУМЕНТЫ-2\картинки биология\общая биология\генетика и селекция\селекция\селекция растений.jpg"/>
          <p:cNvPicPr>
            <a:picLocks noChangeAspect="1" noChangeArrowheads="1"/>
          </p:cNvPicPr>
          <p:nvPr/>
        </p:nvPicPr>
        <p:blipFill>
          <a:blip r:embed="rId2"/>
          <a:srcRect l="9497" t="2503" r="29073" b="35901"/>
          <a:stretch>
            <a:fillRect/>
          </a:stretch>
        </p:blipFill>
        <p:spPr bwMode="auto">
          <a:xfrm>
            <a:off x="2357422" y="3286123"/>
            <a:ext cx="4286248" cy="3191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ои документы\свинь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917" y="428604"/>
            <a:ext cx="8605531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ои документы\кор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500042"/>
            <a:ext cx="8615103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мои документы\порода крол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6858048" cy="6217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человек получил сорта растений и породы животных?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285992"/>
            <a:ext cx="2357454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F:\МОИ ДОКУМЕНТЫ-2\картинки биология\общая биология\генетика и селекция\селекция\результат искусственного отбора.jpg"/>
          <p:cNvPicPr>
            <a:picLocks noChangeAspect="1" noChangeArrowheads="1"/>
          </p:cNvPicPr>
          <p:nvPr/>
        </p:nvPicPr>
        <p:blipFill>
          <a:blip r:embed="rId2"/>
          <a:srcRect l="18298" t="3459" r="58176" b="48116"/>
          <a:stretch>
            <a:fillRect/>
          </a:stretch>
        </p:blipFill>
        <p:spPr bwMode="auto">
          <a:xfrm>
            <a:off x="1500166" y="3286124"/>
            <a:ext cx="551093" cy="857256"/>
          </a:xfrm>
          <a:prstGeom prst="rect">
            <a:avLst/>
          </a:prstGeom>
          <a:noFill/>
        </p:spPr>
      </p:pic>
      <p:pic>
        <p:nvPicPr>
          <p:cNvPr id="7171" name="Picture 3" descr="F:\МОИ ДОКУМЕНТЫ-2\картинки биология\общая биология\генетика и селекция\селекция\результат искусственного отбора.jpg"/>
          <p:cNvPicPr>
            <a:picLocks noChangeAspect="1" noChangeArrowheads="1"/>
          </p:cNvPicPr>
          <p:nvPr/>
        </p:nvPicPr>
        <p:blipFill>
          <a:blip r:embed="rId2"/>
          <a:srcRect l="55243" t="1575" r="21231" b="48271"/>
          <a:stretch>
            <a:fillRect/>
          </a:stretch>
        </p:blipFill>
        <p:spPr bwMode="auto">
          <a:xfrm>
            <a:off x="928662" y="2285992"/>
            <a:ext cx="532090" cy="857256"/>
          </a:xfrm>
          <a:prstGeom prst="rect">
            <a:avLst/>
          </a:prstGeom>
          <a:noFill/>
        </p:spPr>
      </p:pic>
      <p:pic>
        <p:nvPicPr>
          <p:cNvPr id="7172" name="Picture 4" descr="F:\МОИ ДОКУМЕНТЫ-2\картинки биология\общая биология\генетика и селекция\селекция\результат искусственного отбора.jpg"/>
          <p:cNvPicPr>
            <a:picLocks noChangeAspect="1" noChangeArrowheads="1"/>
          </p:cNvPicPr>
          <p:nvPr/>
        </p:nvPicPr>
        <p:blipFill>
          <a:blip r:embed="rId2"/>
          <a:srcRect l="53588" t="3459" r="20272" b="48116"/>
          <a:stretch>
            <a:fillRect/>
          </a:stretch>
        </p:blipFill>
        <p:spPr bwMode="auto">
          <a:xfrm>
            <a:off x="285720" y="2285992"/>
            <a:ext cx="612326" cy="857256"/>
          </a:xfrm>
          <a:prstGeom prst="rect">
            <a:avLst/>
          </a:prstGeom>
          <a:noFill/>
        </p:spPr>
      </p:pic>
      <p:pic>
        <p:nvPicPr>
          <p:cNvPr id="7" name="Picture 3" descr="F:\МОИ ДОКУМЕНТЫ-2\картинки биология\общая биология\генетика и селекция\селекция\результат искусственного отбора.jpg"/>
          <p:cNvPicPr>
            <a:picLocks noChangeAspect="1" noChangeArrowheads="1"/>
          </p:cNvPicPr>
          <p:nvPr/>
        </p:nvPicPr>
        <p:blipFill>
          <a:blip r:embed="rId2"/>
          <a:srcRect l="55243" t="1575" r="21231" b="48271"/>
          <a:stretch>
            <a:fillRect/>
          </a:stretch>
        </p:blipFill>
        <p:spPr bwMode="auto">
          <a:xfrm>
            <a:off x="1500166" y="2285992"/>
            <a:ext cx="532090" cy="857256"/>
          </a:xfrm>
          <a:prstGeom prst="rect">
            <a:avLst/>
          </a:prstGeom>
          <a:noFill/>
        </p:spPr>
      </p:pic>
      <p:pic>
        <p:nvPicPr>
          <p:cNvPr id="8" name="Picture 3" descr="F:\МОИ ДОКУМЕНТЫ-2\картинки биология\общая биология\генетика и селекция\селекция\результат искусственного отбора.jpg"/>
          <p:cNvPicPr>
            <a:picLocks noChangeAspect="1" noChangeArrowheads="1"/>
          </p:cNvPicPr>
          <p:nvPr/>
        </p:nvPicPr>
        <p:blipFill>
          <a:blip r:embed="rId2"/>
          <a:srcRect l="55243" t="1575" r="21231" b="48271"/>
          <a:stretch>
            <a:fillRect/>
          </a:stretch>
        </p:blipFill>
        <p:spPr bwMode="auto">
          <a:xfrm>
            <a:off x="285720" y="3286124"/>
            <a:ext cx="532090" cy="857256"/>
          </a:xfrm>
          <a:prstGeom prst="rect">
            <a:avLst/>
          </a:prstGeom>
          <a:noFill/>
        </p:spPr>
      </p:pic>
      <p:pic>
        <p:nvPicPr>
          <p:cNvPr id="9" name="Picture 3" descr="F:\МОИ ДОКУМЕНТЫ-2\картинки биология\общая биология\генетика и селекция\селекция\результат искусственного отбора.jpg"/>
          <p:cNvPicPr>
            <a:picLocks noChangeAspect="1" noChangeArrowheads="1"/>
          </p:cNvPicPr>
          <p:nvPr/>
        </p:nvPicPr>
        <p:blipFill>
          <a:blip r:embed="rId2"/>
          <a:srcRect l="55243" t="1575" r="21231" b="48271"/>
          <a:stretch>
            <a:fillRect/>
          </a:stretch>
        </p:blipFill>
        <p:spPr bwMode="auto">
          <a:xfrm>
            <a:off x="2143108" y="3286124"/>
            <a:ext cx="532090" cy="857256"/>
          </a:xfrm>
          <a:prstGeom prst="rect">
            <a:avLst/>
          </a:prstGeom>
          <a:noFill/>
        </p:spPr>
      </p:pic>
      <p:pic>
        <p:nvPicPr>
          <p:cNvPr id="10" name="Picture 3" descr="F:\МОИ ДОКУМЕНТЫ-2\картинки биология\общая биология\генетика и селекция\селекция\результат искусственного отбора.jpg"/>
          <p:cNvPicPr>
            <a:picLocks noChangeAspect="1" noChangeArrowheads="1"/>
          </p:cNvPicPr>
          <p:nvPr/>
        </p:nvPicPr>
        <p:blipFill>
          <a:blip r:embed="rId2"/>
          <a:srcRect l="55243" t="1575" r="21231" b="48271"/>
          <a:stretch>
            <a:fillRect/>
          </a:stretch>
        </p:blipFill>
        <p:spPr bwMode="auto">
          <a:xfrm>
            <a:off x="2143108" y="2285992"/>
            <a:ext cx="532090" cy="857256"/>
          </a:xfrm>
          <a:prstGeom prst="rect">
            <a:avLst/>
          </a:prstGeom>
          <a:noFill/>
        </p:spPr>
      </p:pic>
      <p:pic>
        <p:nvPicPr>
          <p:cNvPr id="11" name="Picture 3" descr="F:\МОИ ДОКУМЕНТЫ-2\картинки биология\общая биология\генетика и селекция\селекция\результат искусственного отбора.jpg"/>
          <p:cNvPicPr>
            <a:picLocks noChangeAspect="1" noChangeArrowheads="1"/>
          </p:cNvPicPr>
          <p:nvPr/>
        </p:nvPicPr>
        <p:blipFill>
          <a:blip r:embed="rId2"/>
          <a:srcRect l="55243" t="1575" r="21231" b="48271"/>
          <a:stretch>
            <a:fillRect/>
          </a:stretch>
        </p:blipFill>
        <p:spPr bwMode="auto">
          <a:xfrm>
            <a:off x="928662" y="3286124"/>
            <a:ext cx="532090" cy="857256"/>
          </a:xfrm>
          <a:prstGeom prst="rect">
            <a:avLst/>
          </a:prstGeom>
          <a:noFill/>
        </p:spPr>
      </p:pic>
      <p:sp>
        <p:nvSpPr>
          <p:cNvPr id="12" name="Стрелка вправо 11"/>
          <p:cNvSpPr/>
          <p:nvPr/>
        </p:nvSpPr>
        <p:spPr>
          <a:xfrm>
            <a:off x="2857488" y="3000372"/>
            <a:ext cx="278608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1571604" y="4214818"/>
            <a:ext cx="428628" cy="4286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86446" y="2143116"/>
            <a:ext cx="2643206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F:\МОИ ДОКУМЕНТЫ-2\картинки биология\общая биология\генетика и селекция\селекция\результат искусственного отбора.jpg"/>
          <p:cNvPicPr>
            <a:picLocks noChangeAspect="1" noChangeArrowheads="1"/>
          </p:cNvPicPr>
          <p:nvPr/>
        </p:nvPicPr>
        <p:blipFill>
          <a:blip r:embed="rId2"/>
          <a:srcRect l="18298" t="3459" r="58176" b="48116"/>
          <a:stretch>
            <a:fillRect/>
          </a:stretch>
        </p:blipFill>
        <p:spPr bwMode="auto">
          <a:xfrm>
            <a:off x="5786446" y="2143116"/>
            <a:ext cx="551093" cy="857256"/>
          </a:xfrm>
          <a:prstGeom prst="rect">
            <a:avLst/>
          </a:prstGeom>
          <a:noFill/>
        </p:spPr>
      </p:pic>
      <p:pic>
        <p:nvPicPr>
          <p:cNvPr id="16" name="Picture 2" descr="F:\МОИ ДОКУМЕНТЫ-2\картинки биология\общая биология\генетика и селекция\селекция\результат искусственного отбора.jpg"/>
          <p:cNvPicPr>
            <a:picLocks noChangeAspect="1" noChangeArrowheads="1"/>
          </p:cNvPicPr>
          <p:nvPr/>
        </p:nvPicPr>
        <p:blipFill>
          <a:blip r:embed="rId2"/>
          <a:srcRect l="18298" t="3459" r="58176" b="48116"/>
          <a:stretch>
            <a:fillRect/>
          </a:stretch>
        </p:blipFill>
        <p:spPr bwMode="auto">
          <a:xfrm>
            <a:off x="6429388" y="2143116"/>
            <a:ext cx="551093" cy="857256"/>
          </a:xfrm>
          <a:prstGeom prst="rect">
            <a:avLst/>
          </a:prstGeom>
          <a:noFill/>
        </p:spPr>
      </p:pic>
      <p:pic>
        <p:nvPicPr>
          <p:cNvPr id="17" name="Picture 2" descr="F:\МОИ ДОКУМЕНТЫ-2\картинки биология\общая биология\генетика и селекция\селекция\результат искусственного отбора.jpg"/>
          <p:cNvPicPr>
            <a:picLocks noChangeAspect="1" noChangeArrowheads="1"/>
          </p:cNvPicPr>
          <p:nvPr/>
        </p:nvPicPr>
        <p:blipFill>
          <a:blip r:embed="rId2"/>
          <a:srcRect l="18298" t="3459" r="58176" b="48116"/>
          <a:stretch>
            <a:fillRect/>
          </a:stretch>
        </p:blipFill>
        <p:spPr bwMode="auto">
          <a:xfrm>
            <a:off x="7072330" y="2143116"/>
            <a:ext cx="551093" cy="857256"/>
          </a:xfrm>
          <a:prstGeom prst="rect">
            <a:avLst/>
          </a:prstGeom>
          <a:noFill/>
        </p:spPr>
      </p:pic>
      <p:pic>
        <p:nvPicPr>
          <p:cNvPr id="18" name="Picture 2" descr="F:\МОИ ДОКУМЕНТЫ-2\картинки биология\общая биология\генетика и селекция\селекция\результат искусственного отбора.jpg"/>
          <p:cNvPicPr>
            <a:picLocks noChangeAspect="1" noChangeArrowheads="1"/>
          </p:cNvPicPr>
          <p:nvPr/>
        </p:nvPicPr>
        <p:blipFill>
          <a:blip r:embed="rId2"/>
          <a:srcRect l="18298" t="3459" r="58176" b="48116"/>
          <a:stretch>
            <a:fillRect/>
          </a:stretch>
        </p:blipFill>
        <p:spPr bwMode="auto">
          <a:xfrm>
            <a:off x="7786710" y="2143116"/>
            <a:ext cx="551093" cy="857256"/>
          </a:xfrm>
          <a:prstGeom prst="rect">
            <a:avLst/>
          </a:prstGeom>
          <a:noFill/>
        </p:spPr>
      </p:pic>
      <p:pic>
        <p:nvPicPr>
          <p:cNvPr id="19" name="Picture 2" descr="F:\МОИ ДОКУМЕНТЫ-2\картинки биология\общая биология\генетика и селекция\селекция\результат искусственного отбора.jpg"/>
          <p:cNvPicPr>
            <a:picLocks noChangeAspect="1" noChangeArrowheads="1"/>
          </p:cNvPicPr>
          <p:nvPr/>
        </p:nvPicPr>
        <p:blipFill>
          <a:blip r:embed="rId2"/>
          <a:srcRect l="18298" t="3459" r="58176" b="48116"/>
          <a:stretch>
            <a:fillRect/>
          </a:stretch>
        </p:blipFill>
        <p:spPr bwMode="auto">
          <a:xfrm>
            <a:off x="5786446" y="3357562"/>
            <a:ext cx="551093" cy="857256"/>
          </a:xfrm>
          <a:prstGeom prst="rect">
            <a:avLst/>
          </a:prstGeom>
          <a:noFill/>
        </p:spPr>
      </p:pic>
      <p:pic>
        <p:nvPicPr>
          <p:cNvPr id="20" name="Picture 2" descr="F:\МОИ ДОКУМЕНТЫ-2\картинки биология\общая биология\генетика и селекция\селекция\результат искусственного отбора.jpg"/>
          <p:cNvPicPr>
            <a:picLocks noChangeAspect="1" noChangeArrowheads="1"/>
          </p:cNvPicPr>
          <p:nvPr/>
        </p:nvPicPr>
        <p:blipFill>
          <a:blip r:embed="rId2"/>
          <a:srcRect l="18298" t="3459" r="58176" b="48116"/>
          <a:stretch>
            <a:fillRect/>
          </a:stretch>
        </p:blipFill>
        <p:spPr bwMode="auto">
          <a:xfrm>
            <a:off x="7715272" y="3357562"/>
            <a:ext cx="551093" cy="857256"/>
          </a:xfrm>
          <a:prstGeom prst="rect">
            <a:avLst/>
          </a:prstGeom>
          <a:noFill/>
        </p:spPr>
      </p:pic>
      <p:pic>
        <p:nvPicPr>
          <p:cNvPr id="21" name="Picture 3" descr="F:\МОИ ДОКУМЕНТЫ-2\картинки биология\общая биология\генетика и селекция\селекция\результат искусственного отбора.jpg"/>
          <p:cNvPicPr>
            <a:picLocks noChangeAspect="1" noChangeArrowheads="1"/>
          </p:cNvPicPr>
          <p:nvPr/>
        </p:nvPicPr>
        <p:blipFill>
          <a:blip r:embed="rId2"/>
          <a:srcRect l="55243" t="1575" r="21231" b="48271"/>
          <a:stretch>
            <a:fillRect/>
          </a:stretch>
        </p:blipFill>
        <p:spPr bwMode="auto">
          <a:xfrm>
            <a:off x="6429388" y="3357562"/>
            <a:ext cx="532090" cy="857256"/>
          </a:xfrm>
          <a:prstGeom prst="rect">
            <a:avLst/>
          </a:prstGeom>
          <a:noFill/>
        </p:spPr>
      </p:pic>
      <p:pic>
        <p:nvPicPr>
          <p:cNvPr id="22" name="Picture 3" descr="F:\МОИ ДОКУМЕНТЫ-2\картинки биология\общая биология\генетика и селекция\селекция\результат искусственного отбора.jpg"/>
          <p:cNvPicPr>
            <a:picLocks noChangeAspect="1" noChangeArrowheads="1"/>
          </p:cNvPicPr>
          <p:nvPr/>
        </p:nvPicPr>
        <p:blipFill>
          <a:blip r:embed="rId2"/>
          <a:srcRect l="55243" t="1575" r="21231" b="48271"/>
          <a:stretch>
            <a:fillRect/>
          </a:stretch>
        </p:blipFill>
        <p:spPr bwMode="auto">
          <a:xfrm>
            <a:off x="7072330" y="3357562"/>
            <a:ext cx="532090" cy="857256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6322231" y="3536157"/>
            <a:ext cx="785818" cy="428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6965173" y="3536157"/>
            <a:ext cx="785818" cy="428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546567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 основе работы по выведению нового сорта растений или породы животных лежит:</a:t>
            </a:r>
            <a:br>
              <a:rPr lang="ru-RU" sz="4000" dirty="0" smtClean="0"/>
            </a:br>
            <a:r>
              <a:rPr lang="ru-RU" sz="4000" dirty="0" smtClean="0"/>
              <a:t>1)наследственная изменчивость признаков у организмов;</a:t>
            </a:r>
            <a:br>
              <a:rPr lang="ru-RU" sz="4000" dirty="0" smtClean="0"/>
            </a:br>
            <a:r>
              <a:rPr lang="ru-RU" sz="4000" dirty="0" smtClean="0"/>
              <a:t>2)отбор человеком таких изменений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30352"/>
            <a:ext cx="4714908" cy="532754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Чарлз</a:t>
            </a:r>
            <a:r>
              <a:rPr lang="ru-RU" dirty="0" smtClean="0"/>
              <a:t> Роберт Дарвин родился 12 февраля 1809 г. в семье врача.</a:t>
            </a:r>
          </a:p>
          <a:p>
            <a:r>
              <a:rPr lang="ru-RU" dirty="0" smtClean="0"/>
              <a:t>5 лет (с 1831 по 1836 г.г.) провел в кругосветном плавании на корабле «</a:t>
            </a:r>
            <a:r>
              <a:rPr lang="ru-RU" dirty="0" err="1" smtClean="0"/>
              <a:t>Бигль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Основной труд «Происхождение видов путем естественного отбора» вышел в 1859 г.</a:t>
            </a:r>
            <a:endParaRPr lang="ru-RU" dirty="0"/>
          </a:p>
        </p:txBody>
      </p:sp>
      <p:pic>
        <p:nvPicPr>
          <p:cNvPr id="1026" name="Picture 2" descr="F:\МОИ ДОКУМЕНТЫ-2\картинки биология\общая биология\эволюция\Дарвин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472" y="0"/>
            <a:ext cx="4000528" cy="3000396"/>
          </a:xfrm>
          <a:prstGeom prst="rect">
            <a:avLst/>
          </a:prstGeom>
          <a:noFill/>
        </p:spPr>
      </p:pic>
      <p:pic>
        <p:nvPicPr>
          <p:cNvPr id="1027" name="Picture 3" descr="F:\МОИ ДОКУМЕНТЫ-2\картинки биология\общая биология\эволюция\карта кругосветного путешествия ч. дарв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14686"/>
            <a:ext cx="435768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5344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solidFill>
                  <a:srgbClr val="993300"/>
                </a:solidFill>
              </a:rPr>
              <a:t>Изменчивость</a:t>
            </a:r>
            <a:r>
              <a:rPr lang="ru-RU" sz="2800" b="1" dirty="0">
                <a:solidFill>
                  <a:srgbClr val="993300"/>
                </a:solidFill>
              </a:rPr>
              <a:t> – способность организма приобретать новые признаки и свойства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5181600"/>
            <a:ext cx="9144000" cy="1524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b="1" u="sng" dirty="0">
                <a:solidFill>
                  <a:srgbClr val="993300"/>
                </a:solidFill>
              </a:rPr>
              <a:t>Мутации</a:t>
            </a:r>
            <a:r>
              <a:rPr lang="ru-RU" sz="2800" b="1" dirty="0">
                <a:solidFill>
                  <a:srgbClr val="993300"/>
                </a:solidFill>
              </a:rPr>
              <a:t> – внезапные изменения наследственных свойств организма, приводящее к изменению тех или иных его признаков</a:t>
            </a:r>
          </a:p>
        </p:txBody>
      </p:sp>
      <p:pic>
        <p:nvPicPr>
          <p:cNvPr id="14343" name="Picture 7" descr="B0124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4788" y="1371600"/>
            <a:ext cx="3402012" cy="3454400"/>
          </a:xfrm>
          <a:prstGeom prst="rect">
            <a:avLst/>
          </a:prstGeom>
          <a:noFill/>
        </p:spPr>
      </p:pic>
      <p:pic>
        <p:nvPicPr>
          <p:cNvPr id="14344" name="Picture 8" descr="B0124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3657600" cy="342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5214974"/>
          </a:xfrm>
        </p:spPr>
        <p:txBody>
          <a:bodyPr>
            <a:normAutofit/>
          </a:bodyPr>
          <a:lstStyle/>
          <a:p>
            <a:pPr algn="ctr"/>
            <a:r>
              <a:rPr lang="ru-RU" sz="4000" u="sng" dirty="0" smtClean="0"/>
              <a:t>Искусственный отбор – </a:t>
            </a:r>
            <a:r>
              <a:rPr lang="ru-RU" sz="4000" dirty="0" smtClean="0"/>
              <a:t>процесс создания новых пород животных и сортов культурных растений путем систематического отбора и размножения особей с нужными для человека признаками.</a:t>
            </a:r>
            <a:endParaRPr lang="ru-RU" sz="4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28596" y="500042"/>
          <a:ext cx="821537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183880" cy="371477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Поработайте с текстом учебника на стр.364-367 и выпишите особенности методического и бессознательного видов отбора.</a:t>
            </a:r>
            <a:endParaRPr lang="ru-RU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571612"/>
            <a:ext cx="8183880" cy="1143008"/>
          </a:xfrm>
        </p:spPr>
        <p:txBody>
          <a:bodyPr/>
          <a:lstStyle/>
          <a:p>
            <a:pPr algn="ctr"/>
            <a:r>
              <a:rPr lang="ru-RU" dirty="0" smtClean="0"/>
              <a:t>Селекция – наука о ….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3571876"/>
            <a:ext cx="2143140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Заполните вторую колонку таблицы: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500174"/>
          <a:ext cx="8215370" cy="485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7127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Вопросы для сравнения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Искусственный отбор</a:t>
                      </a:r>
                      <a:endParaRPr lang="ru-RU" dirty="0"/>
                    </a:p>
                  </a:txBody>
                  <a:tcPr/>
                </a:tc>
              </a:tr>
              <a:tr h="414507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1)Что является материалом для отбора?</a:t>
                      </a:r>
                    </a:p>
                    <a:p>
                      <a:r>
                        <a:rPr lang="ru-RU" sz="1800" dirty="0" smtClean="0"/>
                        <a:t>2)Кто (что) является отбирающим</a:t>
                      </a:r>
                      <a:r>
                        <a:rPr lang="ru-RU" sz="1800" baseline="0" dirty="0" smtClean="0"/>
                        <a:t> фактором?</a:t>
                      </a:r>
                    </a:p>
                    <a:p>
                      <a:r>
                        <a:rPr lang="ru-RU" sz="1800" baseline="0" dirty="0" smtClean="0"/>
                        <a:t>3)Когда возникла эта форма отбора?</a:t>
                      </a:r>
                    </a:p>
                    <a:p>
                      <a:r>
                        <a:rPr lang="ru-RU" sz="1800" baseline="0" dirty="0" smtClean="0"/>
                        <a:t>4)Каковы темпы отбора?</a:t>
                      </a:r>
                    </a:p>
                    <a:p>
                      <a:r>
                        <a:rPr lang="ru-RU" sz="1800" baseline="0" dirty="0" smtClean="0"/>
                        <a:t>5)Какие признаки закрепляются?</a:t>
                      </a:r>
                    </a:p>
                    <a:p>
                      <a:r>
                        <a:rPr lang="ru-RU" sz="1800" baseline="0" dirty="0" smtClean="0"/>
                        <a:t>6)Что является результатом отбора?</a:t>
                      </a:r>
                    </a:p>
                    <a:p>
                      <a:r>
                        <a:rPr lang="ru-RU" sz="1800" baseline="0" dirty="0" smtClean="0"/>
                        <a:t>7)Какие факторы эволюции действуют?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МОИ ДОКУМЕНТЫ-2\картинки биология\растения\маки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063528" cy="5357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Спасибо за работу на уроке!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5357826"/>
            <a:ext cx="4357718" cy="1500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Маркова Лайма Валдисовна, учитель химии и биологии Усть-Язьвинской МСОШ Красновишерского района </a:t>
            </a:r>
            <a:r>
              <a:rPr lang="ru-RU" smtClean="0"/>
              <a:t>Пермского края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83480"/>
            <a:ext cx="9144000" cy="12316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Наблюдения Ч.Дарвина, сделанные им во время путешествия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геологических отложениях Южной Америки нашел скелеты вымерших гигантских неполнозубых млекопитающих;</a:t>
            </a:r>
          </a:p>
          <a:p>
            <a:r>
              <a:rPr lang="ru-RU" dirty="0" smtClean="0"/>
              <a:t>Обнаружил на Галапагосских островах близкие виды вьюрков, различающиеся между собой характером питания и формой клюва</a:t>
            </a:r>
            <a:endParaRPr lang="ru-RU" dirty="0"/>
          </a:p>
        </p:txBody>
      </p:sp>
      <p:pic>
        <p:nvPicPr>
          <p:cNvPr id="2050" name="Picture 2" descr="F:\МОИ ДОКУМЕНТЫ-2\картинки биология\общая биология\эволюция\дивергенция.jpg"/>
          <p:cNvPicPr>
            <a:picLocks noChangeAspect="1" noChangeArrowheads="1"/>
          </p:cNvPicPr>
          <p:nvPr/>
        </p:nvPicPr>
        <p:blipFill>
          <a:blip r:embed="rId2"/>
          <a:srcRect t="68166"/>
          <a:stretch>
            <a:fillRect/>
          </a:stretch>
        </p:blipFill>
        <p:spPr bwMode="auto">
          <a:xfrm>
            <a:off x="3929057" y="3714752"/>
            <a:ext cx="4503715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u="sng" dirty="0" smtClean="0"/>
              <a:t>ВЫВОД</a:t>
            </a:r>
            <a:r>
              <a:rPr lang="ru-RU" sz="4800" dirty="0" smtClean="0"/>
              <a:t>: в природе виды изменяются под влиянием условий обитания</a:t>
            </a:r>
          </a:p>
          <a:p>
            <a:pPr algn="ctr">
              <a:buNone/>
            </a:pPr>
            <a:endParaRPr lang="ru-RU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 большинство ученых не признавали эволюции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928794" y="2285992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072198" y="4357694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00496" y="4357694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28794" y="4357694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000496" y="2285992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00760" y="2285992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2143108" y="3214686"/>
            <a:ext cx="214314" cy="10715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4214810" y="3214686"/>
            <a:ext cx="214314" cy="10715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6286512" y="3214686"/>
            <a:ext cx="214314" cy="10715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5715016"/>
            <a:ext cx="485778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Так считали сторонники постоянства видов.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28670"/>
            <a:ext cx="8183880" cy="35719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Английские фермеры и любители вывели к этому времени 150 пород голубей, много пород собак, </a:t>
            </a:r>
            <a:r>
              <a:rPr lang="ru-RU" dirty="0" err="1" smtClean="0"/>
              <a:t>крс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Каждый сорт, каждая порода имеют особого дикого предка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ОИ ДОКУМЕНТЫ-2\картинки биология\позвоночные животные\птицы\голубь странствующи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071810"/>
            <a:ext cx="1771650" cy="19716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5214950"/>
            <a:ext cx="185738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Дикий скалистый голубь</a:t>
            </a:r>
            <a:endParaRPr lang="ru-RU" dirty="0"/>
          </a:p>
        </p:txBody>
      </p:sp>
      <p:pic>
        <p:nvPicPr>
          <p:cNvPr id="3075" name="Picture 3" descr="F:\МОИ ДОКУМЕНТЫ-2\картинки биология\позвоночные животные\птицы\голубь сиз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357166"/>
            <a:ext cx="2558233" cy="19288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2428868"/>
            <a:ext cx="207170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Голубь сизый</a:t>
            </a:r>
            <a:endParaRPr lang="ru-RU" dirty="0"/>
          </a:p>
        </p:txBody>
      </p:sp>
      <p:pic>
        <p:nvPicPr>
          <p:cNvPr id="3076" name="Picture 4" descr="F:\МОИ ДОКУМЕНТЫ-2\картинки биология\позвоночные животные\птицы\голубь спортивный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357166"/>
            <a:ext cx="1771650" cy="19716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000892" y="2500306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Голубь спортивный</a:t>
            </a:r>
            <a:endParaRPr lang="ru-RU" dirty="0"/>
          </a:p>
        </p:txBody>
      </p:sp>
      <p:pic>
        <p:nvPicPr>
          <p:cNvPr id="3077" name="Picture 5" descr="F:\МОИ ДОКУМЕНТЫ-2\картинки биология\позвоночные животные\птицы\гривун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00438"/>
            <a:ext cx="2071702" cy="230560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596" y="5929330"/>
            <a:ext cx="192882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Гривун</a:t>
            </a:r>
            <a:endParaRPr lang="ru-RU" dirty="0"/>
          </a:p>
        </p:txBody>
      </p:sp>
      <p:pic>
        <p:nvPicPr>
          <p:cNvPr id="3078" name="Picture 6" descr="F:\МОИ ДОКУМЕНТЫ-2\картинки биология\позвоночные животные\птицы\голубь венценосный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3429000"/>
            <a:ext cx="1914526" cy="213068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858016" y="5786454"/>
            <a:ext cx="207170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Голубь венценосный</a:t>
            </a:r>
            <a:endParaRPr lang="ru-RU" dirty="0"/>
          </a:p>
        </p:txBody>
      </p:sp>
      <p:pic>
        <p:nvPicPr>
          <p:cNvPr id="3079" name="Picture 7" descr="F:\МОИ ДОКУМЕНТЫ-2\картинки биология\позвоночные животные\птицы\голубь веероносный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0"/>
            <a:ext cx="1771650" cy="197167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29058" y="2143116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Голубь </a:t>
            </a:r>
            <a:r>
              <a:rPr lang="ru-RU" dirty="0" err="1" smtClean="0"/>
              <a:t>веероносный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>
            <a:off x="2928926" y="2428868"/>
            <a:ext cx="107157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4358480" y="307101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57884" y="4572008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2571736" y="4643446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643570" y="2143116"/>
            <a:ext cx="1285884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ои документы\предок голубей.gif"/>
          <p:cNvPicPr>
            <a:picLocks noChangeAspect="1" noChangeArrowheads="1"/>
          </p:cNvPicPr>
          <p:nvPr/>
        </p:nvPicPr>
        <p:blipFill>
          <a:blip r:embed="rId2"/>
          <a:srcRect l="5128" t="20544" r="5128" b="9112"/>
          <a:stretch>
            <a:fillRect/>
          </a:stretch>
        </p:blipFill>
        <p:spPr bwMode="auto">
          <a:xfrm>
            <a:off x="242307" y="714356"/>
            <a:ext cx="8633833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ОИ ДОКУМЕНТЫ-2\картинки биология\позвоночные животные\млекопитающие\шакал азиатский, обыкнове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071678"/>
            <a:ext cx="2105513" cy="15874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6182" y="3714752"/>
            <a:ext cx="185738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Шакал</a:t>
            </a:r>
            <a:endParaRPr lang="ru-RU" dirty="0"/>
          </a:p>
        </p:txBody>
      </p:sp>
      <p:pic>
        <p:nvPicPr>
          <p:cNvPr id="4099" name="Picture 3" descr="F:\МОИ ДОКУМЕНТЫ-2\картинки биология\позвоночные животные\млекопитающие\волк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357694"/>
            <a:ext cx="1928826" cy="1928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6357934"/>
            <a:ext cx="157163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Волк</a:t>
            </a:r>
            <a:endParaRPr lang="ru-RU" dirty="0"/>
          </a:p>
        </p:txBody>
      </p:sp>
      <p:pic>
        <p:nvPicPr>
          <p:cNvPr id="4100" name="Picture 4" descr="F:\МОИ ДОКУМЕНТЫ-2\картинки биология\позвоночные животные\породы животных\породы собак\афган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71604" cy="17490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857364"/>
            <a:ext cx="15001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Афган</a:t>
            </a:r>
            <a:endParaRPr lang="ru-RU" dirty="0"/>
          </a:p>
        </p:txBody>
      </p:sp>
      <p:pic>
        <p:nvPicPr>
          <p:cNvPr id="4101" name="Picture 5" descr="F:\МОИ ДОКУМЕНТЫ-2\картинки биология\позвоночные животные\породы животных\породы собак\бассет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00306"/>
            <a:ext cx="1818141" cy="13573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4000504"/>
            <a:ext cx="200023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Бассет</a:t>
            </a:r>
            <a:endParaRPr lang="ru-RU" dirty="0"/>
          </a:p>
        </p:txBody>
      </p:sp>
      <p:pic>
        <p:nvPicPr>
          <p:cNvPr id="4102" name="Picture 6" descr="F:\МОИ ДОКУМЕНТЫ-2\картинки биология\позвоночные животные\породы животных\породы собак\боксер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14884"/>
            <a:ext cx="2066925" cy="15430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6286520"/>
            <a:ext cx="1928794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Боксер</a:t>
            </a:r>
            <a:endParaRPr lang="ru-RU" dirty="0"/>
          </a:p>
        </p:txBody>
      </p:sp>
      <p:pic>
        <p:nvPicPr>
          <p:cNvPr id="4103" name="Picture 7" descr="F:\МОИ ДОКУМЕНТЫ-2\картинки биология\позвоночные животные\породы животных\породы собак\далматин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34" y="1"/>
            <a:ext cx="1500166" cy="166954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715272" y="1785926"/>
            <a:ext cx="142872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Далматин</a:t>
            </a:r>
            <a:endParaRPr lang="ru-RU" dirty="0"/>
          </a:p>
        </p:txBody>
      </p:sp>
      <p:pic>
        <p:nvPicPr>
          <p:cNvPr id="4104" name="Picture 8" descr="F:\МОИ ДОКУМЕНТЫ-2\картинки биология\позвоночные животные\породы животных\породы собак\доберман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5272" y="2214555"/>
            <a:ext cx="1428728" cy="159003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500958" y="3929066"/>
            <a:ext cx="164304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Доберман</a:t>
            </a:r>
            <a:endParaRPr lang="ru-RU" dirty="0"/>
          </a:p>
        </p:txBody>
      </p:sp>
      <p:pic>
        <p:nvPicPr>
          <p:cNvPr id="4105" name="Picture 9" descr="F:\МОИ ДОКУМЕНТЫ-2\картинки биология\позвоночные животные\породы животных\породы собак\колли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72350" y="4429132"/>
            <a:ext cx="1771650" cy="197167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358082" y="6429396"/>
            <a:ext cx="1785918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Колли</a:t>
            </a:r>
            <a:endParaRPr lang="ru-RU" dirty="0"/>
          </a:p>
        </p:txBody>
      </p:sp>
      <p:pic>
        <p:nvPicPr>
          <p:cNvPr id="4106" name="Picture 10" descr="F:\МОИ ДОКУМЕНТЫ-2\картинки биология\позвоночные животные\породы животных\породы собак\лайка западносибирская.b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2" y="0"/>
            <a:ext cx="1785950" cy="133329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857620" y="1357298"/>
            <a:ext cx="150019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Лайка</a:t>
            </a:r>
            <a:endParaRPr lang="ru-RU" dirty="0"/>
          </a:p>
        </p:txBody>
      </p:sp>
      <p:pic>
        <p:nvPicPr>
          <p:cNvPr id="4107" name="Picture 11" descr="F:\МОИ ДОКУМЕНТЫ-2\картинки биология\позвоночные животные\породы животных\породы собак\чау-чау.bm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00232" y="0"/>
            <a:ext cx="1500198" cy="1669575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071670" y="1714488"/>
            <a:ext cx="135732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Чау-чау</a:t>
            </a:r>
            <a:endParaRPr lang="ru-RU" dirty="0"/>
          </a:p>
        </p:txBody>
      </p:sp>
      <p:pic>
        <p:nvPicPr>
          <p:cNvPr id="4108" name="Picture 12" descr="F:\МОИ ДОКУМЕНТЫ-2\картинки биология\позвоночные животные\породы животных\породы собак\пудели.bmp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29322" y="0"/>
            <a:ext cx="1500198" cy="1669575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000760" y="1714488"/>
            <a:ext cx="135732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Пудель</a:t>
            </a:r>
            <a:endParaRPr lang="ru-RU" dirty="0"/>
          </a:p>
        </p:txBody>
      </p:sp>
      <p:sp>
        <p:nvSpPr>
          <p:cNvPr id="24" name="Рамка 23"/>
          <p:cNvSpPr/>
          <p:nvPr/>
        </p:nvSpPr>
        <p:spPr>
          <a:xfrm>
            <a:off x="3500430" y="1928802"/>
            <a:ext cx="2357454" cy="17859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Рамка 24"/>
          <p:cNvSpPr/>
          <p:nvPr/>
        </p:nvSpPr>
        <p:spPr>
          <a:xfrm>
            <a:off x="3500430" y="4286256"/>
            <a:ext cx="2357454" cy="200026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</TotalTime>
  <Words>345</Words>
  <Application>Microsoft Office PowerPoint</Application>
  <PresentationFormat>Экран (4:3)</PresentationFormat>
  <Paragraphs>62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Учение Ч.Дарвина об искусственном отборе</vt:lpstr>
      <vt:lpstr>Слайд 2</vt:lpstr>
      <vt:lpstr>Наблюдения Ч.Дарвина, сделанные им во время путешествия</vt:lpstr>
      <vt:lpstr>Слайд 4</vt:lpstr>
      <vt:lpstr>Но большинство ученых не признавали эволюции</vt:lpstr>
      <vt:lpstr>Английские фермеры и любители вывели к этому времени 150 пород голубей, много пород собак, крс.  Каждый сорт, каждая порода имеют особого дикого предка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Культурные растения и домашние животные служат для удовлетворения потребностей человека</vt:lpstr>
      <vt:lpstr>Слайд 15</vt:lpstr>
      <vt:lpstr>Слайд 16</vt:lpstr>
      <vt:lpstr>Слайд 17</vt:lpstr>
      <vt:lpstr>Как человек получил сорта растений и породы животных?</vt:lpstr>
      <vt:lpstr>В основе работы по выведению нового сорта растений или породы животных лежит: 1)наследственная изменчивость признаков у организмов; 2)отбор человеком таких изменений</vt:lpstr>
      <vt:lpstr>Изменчивость – способность организма приобретать новые признаки и свойства</vt:lpstr>
      <vt:lpstr>Искусственный отбор – процесс создания новых пород животных и сортов культурных растений путем систематического отбора и размножения особей с нужными для человека признаками.</vt:lpstr>
      <vt:lpstr>Слайд 22</vt:lpstr>
      <vt:lpstr>Поработайте с текстом учебника на стр.364-367 и выпишите особенности методического и бессознательного видов отбора.</vt:lpstr>
      <vt:lpstr>Селекция – наука о ….</vt:lpstr>
      <vt:lpstr>Заполните вторую колонку таблицы:</vt:lpstr>
      <vt:lpstr>Спасибо за работу на уроке!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Учение Ч.Дарвина об искусственном отборе</dc:title>
  <dc:creator>Саша МАРКОВ</dc:creator>
  <cp:lastModifiedBy>Саша МАРКОВ</cp:lastModifiedBy>
  <cp:revision>13</cp:revision>
  <dcterms:created xsi:type="dcterms:W3CDTF">2008-09-14T10:00:47Z</dcterms:created>
  <dcterms:modified xsi:type="dcterms:W3CDTF">2009-07-17T06:35:28Z</dcterms:modified>
</cp:coreProperties>
</file>